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4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5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6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7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8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405" r:id="rId2"/>
    <p:sldId id="421" r:id="rId3"/>
    <p:sldId id="491" r:id="rId4"/>
    <p:sldId id="565" r:id="rId5"/>
    <p:sldId id="635" r:id="rId6"/>
    <p:sldId id="636" r:id="rId7"/>
    <p:sldId id="637" r:id="rId8"/>
    <p:sldId id="638" r:id="rId9"/>
    <p:sldId id="639" r:id="rId10"/>
    <p:sldId id="641" r:id="rId11"/>
    <p:sldId id="610" r:id="rId12"/>
    <p:sldId id="654" r:id="rId13"/>
    <p:sldId id="655" r:id="rId14"/>
    <p:sldId id="656" r:id="rId15"/>
    <p:sldId id="657" r:id="rId16"/>
    <p:sldId id="658" r:id="rId17"/>
    <p:sldId id="659" r:id="rId18"/>
    <p:sldId id="660" r:id="rId19"/>
    <p:sldId id="661" r:id="rId20"/>
    <p:sldId id="663" r:id="rId21"/>
    <p:sldId id="664" r:id="rId22"/>
    <p:sldId id="666" r:id="rId23"/>
    <p:sldId id="667" r:id="rId24"/>
    <p:sldId id="668" r:id="rId25"/>
    <p:sldId id="669" r:id="rId26"/>
    <p:sldId id="670" r:id="rId27"/>
    <p:sldId id="671" r:id="rId28"/>
    <p:sldId id="672" r:id="rId29"/>
    <p:sldId id="675" r:id="rId30"/>
    <p:sldId id="673" r:id="rId31"/>
    <p:sldId id="674" r:id="rId32"/>
    <p:sldId id="436" r:id="rId33"/>
  </p:sldIdLst>
  <p:sldSz cx="9144000" cy="5145088"/>
  <p:notesSz cx="6858000" cy="9144000"/>
  <p:custDataLst>
    <p:tags r:id="rId36"/>
  </p:custDataLst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ngjinghaozjhw" initials="z" lastIdx="29" clrIdx="0"/>
  <p:cmAuthor id="2" name="huangqiaolingzjhw" initials="h" lastIdx="23" clrIdx="1"/>
  <p:cmAuthor id="3" name="Shirui (Shi Rui, CBG Documentation Dept.)" initials="S(RCDD" lastIdx="5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33CC33"/>
    <a:srgbClr val="0066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07" d="100"/>
          <a:sy n="107" d="100"/>
        </p:scale>
        <p:origin x="754" y="77"/>
      </p:cViewPr>
      <p:guideLst>
        <p:guide orient="horz" pos="153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198" cy="7619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hangingPunct="0">
              <a:defRPr sz="120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hangingPunct="0">
              <a:defRPr sz="1200"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0FB923B-2122-461F-915F-8EDB1ECA1B0B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2023/5/6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hangingPunct="0">
              <a:defRPr sz="120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  <a:t>‹#›</a:t>
            </a:fld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hangingPunct="0">
              <a:defRPr sz="120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hangingPunct="0">
              <a:defRPr sz="1200"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810B49-72EF-4D1A-9CE5-27F2A7FB3FA6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2023/5/6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hangingPunct="0">
              <a:defRPr sz="120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  <a:t>‹#›</a:t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37AAFA-26FE-4FFD-959A-17F2447D6A9A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9F2BE-DE9F-4B8C-AB04-BD0998E5439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9F2BE-DE9F-4B8C-AB04-BD0998E5439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9F2BE-DE9F-4B8C-AB04-BD0998E5439B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9F2BE-DE9F-4B8C-AB04-BD0998E5439B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9F2BE-DE9F-4B8C-AB04-BD0998E5439B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9F2BE-DE9F-4B8C-AB04-BD0998E5439B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9F2BE-DE9F-4B8C-AB04-BD0998E5439B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9F2BE-DE9F-4B8C-AB04-BD0998E5439B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3312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6238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9438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9438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06375"/>
            <a:ext cx="8229600" cy="43894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第一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57009" y="198490"/>
            <a:ext cx="860746" cy="673891"/>
            <a:chOff x="304970" y="338544"/>
            <a:chExt cx="488700" cy="382469"/>
          </a:xfrm>
        </p:grpSpPr>
        <p:grpSp>
          <p:nvGrpSpPr>
            <p:cNvPr id="51" name="组合 50"/>
            <p:cNvGrpSpPr/>
            <p:nvPr userDrawn="1"/>
          </p:nvGrpSpPr>
          <p:grpSpPr>
            <a:xfrm>
              <a:off x="608655" y="338544"/>
              <a:ext cx="126310" cy="12629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24000"/>
                </a:prstClr>
              </a:outerShdw>
            </a:effectLst>
          </p:grpSpPr>
          <p:sp>
            <p:nvSpPr>
              <p:cNvPr id="52" name="同心圆 5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92109" y="760409"/>
                <a:ext cx="3825870" cy="3825870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4" name="组合 53"/>
            <p:cNvGrpSpPr/>
            <p:nvPr userDrawn="1"/>
          </p:nvGrpSpPr>
          <p:grpSpPr>
            <a:xfrm>
              <a:off x="711386" y="463940"/>
              <a:ext cx="82284" cy="8227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24000"/>
                </a:prstClr>
              </a:outerShdw>
            </a:effectLst>
          </p:grpSpPr>
          <p:sp>
            <p:nvSpPr>
              <p:cNvPr id="55" name="同心圆 5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392109" y="760409"/>
                <a:ext cx="3825870" cy="382587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7" name="组合 56"/>
            <p:cNvGrpSpPr/>
            <p:nvPr userDrawn="1"/>
          </p:nvGrpSpPr>
          <p:grpSpPr>
            <a:xfrm>
              <a:off x="304970" y="346955"/>
              <a:ext cx="374107" cy="37405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24000"/>
                </a:prstClr>
              </a:outerShdw>
            </a:effectLst>
          </p:grpSpPr>
          <p:sp>
            <p:nvSpPr>
              <p:cNvPr id="58" name="同心圆 5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solidFill>
                    <a:schemeClr val="tx1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392100" y="760400"/>
                <a:ext cx="3825879" cy="3825879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ea typeface="微软雅黑" panose="020B0503020204020204" pitchFamily="34" charset="-122"/>
                </a:endParaRPr>
              </a:p>
            </p:txBody>
          </p:sp>
        </p:grpSp>
      </p:grpSp>
      <p:cxnSp>
        <p:nvCxnSpPr>
          <p:cNvPr id="13" name="直接连接符 12"/>
          <p:cNvCxnSpPr/>
          <p:nvPr userDrawn="1"/>
        </p:nvCxnSpPr>
        <p:spPr>
          <a:xfrm>
            <a:off x="897462" y="608759"/>
            <a:ext cx="8246538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第一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763"/>
            <a:ext cx="7772400" cy="10207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1225"/>
            <a:ext cx="7772400" cy="112553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5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5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38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38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9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9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2038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7488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p4"/><Relationship Id="rId2" Type="http://schemas.microsoft.com/office/2007/relationships/media" Target="../media/media4.mp4"/><Relationship Id="rId1" Type="http://schemas.openxmlformats.org/officeDocument/2006/relationships/tags" Target="../tags/tag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video" Target="../media/media5.mp4"/><Relationship Id="rId2" Type="http://schemas.microsoft.com/office/2007/relationships/media" Target="../media/media5.mp4"/><Relationship Id="rId1" Type="http://schemas.openxmlformats.org/officeDocument/2006/relationships/tags" Target="../tags/tag1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video" Target="../media/media6.mp4"/><Relationship Id="rId2" Type="http://schemas.microsoft.com/office/2007/relationships/media" Target="../media/media6.mp4"/><Relationship Id="rId1" Type="http://schemas.openxmlformats.org/officeDocument/2006/relationships/tags" Target="../tags/tag1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video" Target="../media/media7.mp4"/><Relationship Id="rId2" Type="http://schemas.microsoft.com/office/2007/relationships/media" Target="../media/media7.mp4"/><Relationship Id="rId1" Type="http://schemas.openxmlformats.org/officeDocument/2006/relationships/tags" Target="../tags/tag18.xml"/><Relationship Id="rId5" Type="http://schemas.openxmlformats.org/officeDocument/2006/relationships/image" Target="../media/image19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video" Target="../media/media8.mp4"/><Relationship Id="rId2" Type="http://schemas.microsoft.com/office/2007/relationships/media" Target="../media/media8.mp4"/><Relationship Id="rId1" Type="http://schemas.openxmlformats.org/officeDocument/2006/relationships/tags" Target="../tags/tag2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3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3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3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5" Type="http://schemas.openxmlformats.org/officeDocument/2006/relationships/image" Target="../media/image32.png"/><Relationship Id="rId4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4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2" Type="http://schemas.microsoft.com/office/2007/relationships/media" Target="../media/media3.mp4"/><Relationship Id="rId1" Type="http://schemas.openxmlformats.org/officeDocument/2006/relationships/tags" Target="../tags/tag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5"/>
          <p:cNvSpPr txBox="1"/>
          <p:nvPr/>
        </p:nvSpPr>
        <p:spPr>
          <a:xfrm>
            <a:off x="-228600" y="1560830"/>
            <a:ext cx="9121775" cy="117411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>
              <a:lnSpc>
                <a:spcPct val="160000"/>
              </a:lnSpc>
              <a:spcBef>
                <a:spcPct val="0"/>
              </a:spcBef>
              <a:buNone/>
            </a:pPr>
            <a:r>
              <a:rPr lang="zh-CN" sz="4400" b="1" dirty="0">
                <a:solidFill>
                  <a:schemeClr val="accent2"/>
                </a:solidFill>
                <a:latin typeface="思源黑体 HW Bold"/>
                <a:ea typeface="思源黑体 HW Bold"/>
                <a:sym typeface="微软雅黑" panose="020B0503020204020204" pitchFamily="34" charset="-122"/>
              </a:rPr>
              <a:t>生鲜超市</a:t>
            </a:r>
            <a:r>
              <a:rPr lang="en-US" altLang="zh-CN" sz="4400" b="1" dirty="0">
                <a:solidFill>
                  <a:schemeClr val="accent2"/>
                </a:solidFill>
                <a:latin typeface="思源黑体 HW Bold"/>
                <a:ea typeface="思源黑体 HW Bold"/>
                <a:sym typeface="微软雅黑" panose="020B0503020204020204" pitchFamily="34" charset="-122"/>
              </a:rPr>
              <a:t>App</a:t>
            </a:r>
          </a:p>
        </p:txBody>
      </p:sp>
      <p:sp>
        <p:nvSpPr>
          <p:cNvPr id="5123" name="文本框 6"/>
          <p:cNvSpPr txBox="1"/>
          <p:nvPr/>
        </p:nvSpPr>
        <p:spPr>
          <a:xfrm>
            <a:off x="2057400" y="2954020"/>
            <a:ext cx="4005263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  <a:scene3d>
              <a:camera prst="orthographicFront"/>
              <a:lightRig rig="threePt" dir="t"/>
            </a:scene3d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r>
              <a:rPr lang="zh-CN" altLang="zh-CN" sz="2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小标宋_GBK"/>
                <a:ea typeface="方正小标宋_GBK"/>
              </a:rPr>
              <a:t>需求分析</a:t>
            </a:r>
            <a:endParaRPr lang="zh-CN" altLang="zh-CN" sz="1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小标宋_GBK"/>
              <a:ea typeface="方正小标宋_GBK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首页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90600" y="972820"/>
            <a:ext cx="6911340" cy="1364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6</a:t>
            </a:r>
            <a:r>
              <a:rPr lang="zh-CN" altLang="en-US"/>
              <a:t>、底部导航：</a:t>
            </a:r>
            <a:r>
              <a:rPr lang="en-US" altLang="zh-CN"/>
              <a:t> </a:t>
            </a:r>
          </a:p>
          <a:p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根据效果图实现布局</a:t>
            </a:r>
          </a:p>
          <a:p>
            <a:pPr marL="285750" indent="-2857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能实现首页、分类页、购物、个人中心的跳转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2877820"/>
            <a:ext cx="39624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首页-底部导航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48400" y="744220"/>
            <a:ext cx="2366010" cy="38404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0800000" flipH="1" flipV="1">
            <a:off x="2696210" y="2153603"/>
            <a:ext cx="4078605" cy="895985"/>
          </a:xfrm>
          <a:prstGeom prst="roundRect">
            <a:avLst>
              <a:gd name="adj" fmla="val 6518"/>
            </a:avLst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6680" y="2323148"/>
            <a:ext cx="2798445" cy="4375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商品分类页</a:t>
            </a:r>
          </a:p>
        </p:txBody>
      </p:sp>
      <p:grpSp>
        <p:nvGrpSpPr>
          <p:cNvPr id="4" name="组合 6"/>
          <p:cNvGrpSpPr/>
          <p:nvPr/>
        </p:nvGrpSpPr>
        <p:grpSpPr>
          <a:xfrm>
            <a:off x="2576830" y="2142808"/>
            <a:ext cx="1339850" cy="874395"/>
            <a:chOff x="6487939" y="2768636"/>
            <a:chExt cx="1574714" cy="1165885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5" name="圆角矩形 4"/>
            <p:cNvSpPr/>
            <p:nvPr/>
          </p:nvSpPr>
          <p:spPr>
            <a:xfrm>
              <a:off x="6647280" y="2826525"/>
              <a:ext cx="1415373" cy="1107996"/>
            </a:xfrm>
            <a:prstGeom prst="roundRect">
              <a:avLst>
                <a:gd name="adj" fmla="val 50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487939" y="2768636"/>
              <a:ext cx="246308" cy="1147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endParaRPr lang="zh-CN" altLang="en-US" sz="5000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877185" y="2340293"/>
            <a:ext cx="6845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562459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商品分类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61950" y="965200"/>
            <a:ext cx="304800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/>
              <a:t>商品分类页用来展示</a:t>
            </a:r>
            <a:r>
              <a:rPr lang="en-US" altLang="zh-CN"/>
              <a:t> </a:t>
            </a:r>
          </a:p>
          <a:p>
            <a:endParaRPr lang="en-US" altLang="zh-CN"/>
          </a:p>
          <a:p>
            <a:r>
              <a:rPr lang="zh-CN" altLang="en-US"/>
              <a:t>搜索框</a:t>
            </a:r>
          </a:p>
          <a:p>
            <a:endParaRPr lang="zh-CN" altLang="en-US"/>
          </a:p>
          <a:p>
            <a:r>
              <a:rPr lang="zh-CN" altLang="en-US"/>
              <a:t>一级分类</a:t>
            </a:r>
          </a:p>
          <a:p>
            <a:endParaRPr lang="zh-CN" altLang="en-US"/>
          </a:p>
          <a:p>
            <a:r>
              <a:rPr lang="zh-CN" altLang="en-US"/>
              <a:t>二级分类</a:t>
            </a:r>
          </a:p>
          <a:p>
            <a:endParaRPr lang="zh-CN" altLang="en-US"/>
          </a:p>
          <a:p>
            <a:r>
              <a:rPr lang="zh-CN" altLang="en-US"/>
              <a:t>商品列表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58420"/>
            <a:ext cx="2228850" cy="482346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商品分类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/>
          </a:p>
          <a:p>
            <a:r>
              <a:rPr lang="zh-CN" altLang="en-US"/>
              <a:t>搜索框</a:t>
            </a:r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85800" y="1506220"/>
            <a:ext cx="5295900" cy="66198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商品分类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/>
          </a:p>
          <a:p>
            <a:r>
              <a:rPr lang="zh-CN" altLang="en-US"/>
              <a:t>一级分类</a:t>
            </a:r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1506220"/>
            <a:ext cx="5010150" cy="990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85800" y="2877820"/>
            <a:ext cx="67056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/>
              <a:t>一行显示</a:t>
            </a:r>
          </a:p>
          <a:p>
            <a:pPr marL="285750" indent="-285750">
              <a:buFont typeface="Wingdings" panose="05000000000000000000" charset="0"/>
              <a:buChar char="Ø"/>
            </a:pPr>
            <a:endParaRPr lang="zh-C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/>
              <a:t>点击某个分类，要动态的</a:t>
            </a:r>
            <a:r>
              <a:rPr lang="zh-CN" altLang="en-US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改变二级分类</a:t>
            </a:r>
            <a:r>
              <a:rPr lang="en-US" altLang="zh-CN"/>
              <a:t> </a:t>
            </a:r>
            <a:r>
              <a:rPr lang="zh-CN" altLang="en-US"/>
              <a:t>以及</a:t>
            </a:r>
            <a:r>
              <a:rPr lang="en-US" altLang="zh-CN"/>
              <a:t> </a:t>
            </a:r>
            <a:r>
              <a:rPr lang="zh-CN" altLang="en-US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商品列表</a:t>
            </a:r>
          </a:p>
        </p:txBody>
      </p:sp>
      <p:pic>
        <p:nvPicPr>
          <p:cNvPr id="8" name="1668736777906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58000" y="668020"/>
            <a:ext cx="1924685" cy="41446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商品分类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/>
          </a:p>
          <a:p>
            <a:r>
              <a:rPr lang="zh-CN" altLang="en-US"/>
              <a:t>二级分类</a:t>
            </a:r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6200" y="744220"/>
            <a:ext cx="730250" cy="41097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07720" y="1623695"/>
            <a:ext cx="27844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/>
              <a:t>一列显示</a:t>
            </a:r>
          </a:p>
          <a:p>
            <a:pPr marL="285750" indent="-285750">
              <a:buFont typeface="Wingdings" panose="05000000000000000000" charset="0"/>
              <a:buChar char="Ø"/>
            </a:pPr>
            <a:endParaRPr lang="zh-C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/>
              <a:t>点击某个分类，商品列表会发生改变</a:t>
            </a:r>
          </a:p>
        </p:txBody>
      </p:sp>
      <p:pic>
        <p:nvPicPr>
          <p:cNvPr id="8" name="商品二级分类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668020"/>
            <a:ext cx="3032125" cy="40309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商品分类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/>
          </a:p>
          <a:p>
            <a:r>
              <a:rPr lang="zh-CN" altLang="en-US"/>
              <a:t>商品列表</a:t>
            </a:r>
          </a:p>
          <a:p>
            <a:endParaRPr lang="zh-C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/>
              <a:t>一列显示</a:t>
            </a:r>
          </a:p>
          <a:p>
            <a:pPr marL="285750" indent="-285750">
              <a:buFont typeface="Wingdings" panose="05000000000000000000" charset="0"/>
              <a:buChar char="Ø"/>
            </a:pPr>
            <a:endParaRPr lang="zh-CN" altLang="en-US"/>
          </a:p>
          <a:p>
            <a:pPr marL="285750" indent="-285750">
              <a:buFont typeface="Wingdings" panose="05000000000000000000" charset="0"/>
              <a:buChar char="Ø"/>
            </a:pPr>
            <a:endParaRPr lang="zh-C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/>
              <a:t>点击商品列表，进入商品详情页面</a:t>
            </a:r>
          </a:p>
        </p:txBody>
      </p:sp>
      <p:pic>
        <p:nvPicPr>
          <p:cNvPr id="6" name="商品列表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668020"/>
            <a:ext cx="3032760" cy="4038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0800000" flipH="1" flipV="1">
            <a:off x="2696210" y="2153603"/>
            <a:ext cx="4078605" cy="895985"/>
          </a:xfrm>
          <a:prstGeom prst="roundRect">
            <a:avLst>
              <a:gd name="adj" fmla="val 6518"/>
            </a:avLst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6680" y="2323148"/>
            <a:ext cx="2798445" cy="4375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商品详情页</a:t>
            </a:r>
          </a:p>
        </p:txBody>
      </p:sp>
      <p:grpSp>
        <p:nvGrpSpPr>
          <p:cNvPr id="4" name="组合 6"/>
          <p:cNvGrpSpPr/>
          <p:nvPr/>
        </p:nvGrpSpPr>
        <p:grpSpPr>
          <a:xfrm>
            <a:off x="2576830" y="2142808"/>
            <a:ext cx="1339850" cy="874395"/>
            <a:chOff x="6487939" y="2768636"/>
            <a:chExt cx="1574714" cy="1165885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5" name="圆角矩形 4"/>
            <p:cNvSpPr/>
            <p:nvPr/>
          </p:nvSpPr>
          <p:spPr>
            <a:xfrm>
              <a:off x="6647280" y="2826525"/>
              <a:ext cx="1415373" cy="1107996"/>
            </a:xfrm>
            <a:prstGeom prst="roundRect">
              <a:avLst>
                <a:gd name="adj" fmla="val 50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487939" y="2768636"/>
              <a:ext cx="246308" cy="1147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endParaRPr lang="zh-CN" altLang="en-US" sz="5000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877185" y="2340293"/>
            <a:ext cx="6845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562459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商品详情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/>
          </a:p>
          <a:p>
            <a:r>
              <a:rPr lang="zh-CN" altLang="en-US"/>
              <a:t>商品详情页包含：</a:t>
            </a:r>
          </a:p>
          <a:p>
            <a:endParaRPr lang="zh-CN" altLang="en-US"/>
          </a:p>
          <a:p>
            <a:r>
              <a:rPr lang="zh-CN" altLang="en-US"/>
              <a:t>商品图片轮播图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商品介绍：</a:t>
            </a:r>
            <a:r>
              <a:rPr lang="en-US" altLang="zh-CN"/>
              <a:t> </a:t>
            </a:r>
            <a:r>
              <a:rPr lang="zh-CN" altLang="en-US"/>
              <a:t>价格、名称等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图文详情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0" y="591820"/>
            <a:ext cx="1393507" cy="437721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商品详情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r>
              <a:rPr lang="zh-CN" altLang="en-US"/>
              <a:t>商品图片轮播图</a:t>
            </a:r>
          </a:p>
          <a:p>
            <a:r>
              <a:rPr lang="en-US" altLang="zh-CN"/>
              <a:t>      </a:t>
            </a:r>
            <a:r>
              <a:rPr lang="zh-CN" altLang="en-US"/>
              <a:t>循环播放商品图片。</a:t>
            </a:r>
          </a:p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835" y="1734820"/>
            <a:ext cx="3011805" cy="3115945"/>
          </a:xfrm>
          <a:prstGeom prst="rect">
            <a:avLst/>
          </a:prstGeom>
        </p:spPr>
      </p:pic>
      <p:pic>
        <p:nvPicPr>
          <p:cNvPr id="6" name="商品详情-轮播图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95800" y="668020"/>
            <a:ext cx="3943350" cy="39814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  <p:sp>
        <p:nvSpPr>
          <p:cNvPr id="4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学习目标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57200" y="744220"/>
            <a:ext cx="5253990" cy="4815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首页</a:t>
            </a:r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分类页</a:t>
            </a:r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详情页</a:t>
            </a:r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购物车</a:t>
            </a:r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个人中心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注册</a:t>
            </a:r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登录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商品详情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r>
              <a:rPr lang="zh-CN" altLang="en-US">
                <a:sym typeface="+mn-ea"/>
              </a:rPr>
              <a:t>商品介绍：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价格、名称等</a:t>
            </a:r>
            <a:endParaRPr lang="zh-CN" altLang="en-US"/>
          </a:p>
          <a:p>
            <a:r>
              <a:rPr lang="en-US" altLang="zh-CN"/>
              <a:t>     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35" y="1734820"/>
            <a:ext cx="5257800" cy="24288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商品详情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r>
              <a:rPr lang="zh-CN">
                <a:sym typeface="+mn-ea"/>
              </a:rPr>
              <a:t>图文详情</a:t>
            </a:r>
            <a:r>
              <a:rPr lang="en-US" altLang="zh-CN"/>
              <a:t>     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35" y="1581785"/>
            <a:ext cx="4133850" cy="1981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00" y="668020"/>
            <a:ext cx="3237230" cy="39528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0800000" flipH="1" flipV="1">
            <a:off x="2696210" y="2153603"/>
            <a:ext cx="4078605" cy="895985"/>
          </a:xfrm>
          <a:prstGeom prst="roundRect">
            <a:avLst>
              <a:gd name="adj" fmla="val 6518"/>
            </a:avLst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6680" y="2323148"/>
            <a:ext cx="2798445" cy="4375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购物车</a:t>
            </a:r>
          </a:p>
        </p:txBody>
      </p:sp>
      <p:grpSp>
        <p:nvGrpSpPr>
          <p:cNvPr id="4" name="组合 6"/>
          <p:cNvGrpSpPr/>
          <p:nvPr/>
        </p:nvGrpSpPr>
        <p:grpSpPr>
          <a:xfrm>
            <a:off x="2576830" y="2142808"/>
            <a:ext cx="1339850" cy="874395"/>
            <a:chOff x="6487939" y="2768636"/>
            <a:chExt cx="1574714" cy="1165885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5" name="圆角矩形 4"/>
            <p:cNvSpPr/>
            <p:nvPr/>
          </p:nvSpPr>
          <p:spPr>
            <a:xfrm>
              <a:off x="6647280" y="2826525"/>
              <a:ext cx="1415373" cy="1107996"/>
            </a:xfrm>
            <a:prstGeom prst="roundRect">
              <a:avLst>
                <a:gd name="adj" fmla="val 50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487939" y="2768636"/>
              <a:ext cx="246308" cy="1147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endParaRPr lang="zh-CN" altLang="en-US" sz="5000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877185" y="2343468"/>
            <a:ext cx="6845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562459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购物车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/>
          </a:p>
          <a:p>
            <a:r>
              <a:rPr lang="zh-CN" altLang="en-US"/>
              <a:t>购物车页包含：</a:t>
            </a:r>
          </a:p>
          <a:p>
            <a:endParaRPr lang="zh-CN" altLang="en-US"/>
          </a:p>
          <a:p>
            <a:r>
              <a:rPr lang="zh-CN" altLang="en-US"/>
              <a:t>购物车商品列表</a:t>
            </a:r>
          </a:p>
          <a:p>
            <a:endParaRPr lang="zh-CN" altLang="en-US"/>
          </a:p>
          <a:p>
            <a:r>
              <a:rPr lang="zh-CN"/>
              <a:t>总价显示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591820"/>
            <a:ext cx="1996209" cy="4320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购物车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总价显示：</a:t>
            </a:r>
          </a:p>
          <a:p>
            <a:endParaRPr lang="zh-CN" altLang="en-US"/>
          </a:p>
          <a:p>
            <a:r>
              <a:rPr lang="en-US" altLang="zh-CN"/>
              <a:t>1</a:t>
            </a:r>
            <a:r>
              <a:rPr lang="zh-CN" altLang="en-US"/>
              <a:t>、能够根据商品数量、选中</a:t>
            </a:r>
            <a:r>
              <a:rPr lang="en-US" altLang="zh-CN"/>
              <a:t>/</a:t>
            </a:r>
            <a:r>
              <a:rPr lang="zh-CN" altLang="en-US"/>
              <a:t>取消，实时的计算商品总价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200400" y="2877185"/>
            <a:ext cx="5619750" cy="12382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购物车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5800" y="668020"/>
            <a:ext cx="304800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购物车商品：</a:t>
            </a:r>
          </a:p>
          <a:p>
            <a:endParaRPr lang="zh-CN" altLang="en-US"/>
          </a:p>
          <a:p>
            <a:r>
              <a:rPr lang="en-US" altLang="zh-CN"/>
              <a:t>1</a:t>
            </a:r>
            <a:r>
              <a:rPr lang="zh-CN" altLang="en-US"/>
              <a:t>、显示商品图片、商品名称、价格、购买数量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、可以增加和减少数量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、可以选中</a:t>
            </a:r>
            <a:r>
              <a:rPr lang="en-US" altLang="zh-CN"/>
              <a:t>/</a:t>
            </a:r>
            <a:r>
              <a:rPr lang="zh-CN" altLang="en-US"/>
              <a:t>取消商品</a:t>
            </a:r>
          </a:p>
          <a:p>
            <a:endParaRPr lang="en-US" altLang="zh-CN"/>
          </a:p>
          <a:p>
            <a:r>
              <a:rPr lang="en-US" altLang="zh-CN"/>
              <a:t>4</a:t>
            </a:r>
            <a:r>
              <a:rPr lang="zh-CN" altLang="en-US"/>
              <a:t>、如果数量小于</a:t>
            </a:r>
            <a:r>
              <a:rPr lang="en-US" altLang="zh-CN"/>
              <a:t>1</a:t>
            </a:r>
            <a:r>
              <a:rPr lang="zh-CN" altLang="en-US"/>
              <a:t>，弹窗询问是否删除该商品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114800" y="743585"/>
            <a:ext cx="4918710" cy="16071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0800000" flipH="1" flipV="1">
            <a:off x="2696210" y="2153603"/>
            <a:ext cx="4078605" cy="895985"/>
          </a:xfrm>
          <a:prstGeom prst="roundRect">
            <a:avLst>
              <a:gd name="adj" fmla="val 6518"/>
            </a:avLst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6680" y="2323148"/>
            <a:ext cx="2798445" cy="4375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个人中心</a:t>
            </a:r>
          </a:p>
        </p:txBody>
      </p:sp>
      <p:grpSp>
        <p:nvGrpSpPr>
          <p:cNvPr id="4" name="组合 6"/>
          <p:cNvGrpSpPr/>
          <p:nvPr/>
        </p:nvGrpSpPr>
        <p:grpSpPr>
          <a:xfrm>
            <a:off x="2576830" y="2142808"/>
            <a:ext cx="1339850" cy="874395"/>
            <a:chOff x="6487939" y="2768636"/>
            <a:chExt cx="1574714" cy="1165885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5" name="圆角矩形 4"/>
            <p:cNvSpPr/>
            <p:nvPr/>
          </p:nvSpPr>
          <p:spPr>
            <a:xfrm>
              <a:off x="6647280" y="2826525"/>
              <a:ext cx="1415373" cy="1107996"/>
            </a:xfrm>
            <a:prstGeom prst="roundRect">
              <a:avLst>
                <a:gd name="adj" fmla="val 50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487939" y="2768636"/>
              <a:ext cx="246308" cy="1147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endParaRPr lang="zh-CN" altLang="en-US" sz="5000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877185" y="2343468"/>
            <a:ext cx="6845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8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562459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个人中心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81000" y="692785"/>
            <a:ext cx="304800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/>
              <a:t>个人中心：</a:t>
            </a:r>
          </a:p>
          <a:p>
            <a:endParaRPr lang="zh-CN" altLang="en-US"/>
          </a:p>
          <a:p>
            <a:r>
              <a:rPr lang="en-US" altLang="zh-CN"/>
              <a:t>1</a:t>
            </a:r>
            <a:r>
              <a:rPr lang="zh-CN" altLang="en-US"/>
              <a:t>、已经登录：</a:t>
            </a:r>
          </a:p>
          <a:p>
            <a:r>
              <a:rPr lang="zh-CN" altLang="en-US"/>
              <a:t>显示用户名和退出登录按钮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、未登录：</a:t>
            </a:r>
          </a:p>
          <a:p>
            <a:r>
              <a:rPr lang="zh-CN" altLang="en-US"/>
              <a:t>显示注册</a:t>
            </a:r>
            <a:r>
              <a:rPr lang="en-US" altLang="zh-CN"/>
              <a:t>/</a:t>
            </a:r>
            <a:r>
              <a:rPr lang="zh-CN" altLang="en-US"/>
              <a:t>登录按钮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点击退出登录按钮，可以退出登录</a:t>
            </a:r>
          </a:p>
          <a:p>
            <a:endParaRPr lang="zh-CN" altLang="en-US"/>
          </a:p>
          <a:p>
            <a:r>
              <a:rPr lang="zh-CN" altLang="en-US"/>
              <a:t>点击注册</a:t>
            </a:r>
            <a:r>
              <a:rPr lang="en-US" altLang="zh-CN"/>
              <a:t>/</a:t>
            </a:r>
            <a:r>
              <a:rPr lang="zh-CN" altLang="en-US"/>
              <a:t>登录按钮，跳转到登录页</a:t>
            </a:r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357245" y="668020"/>
            <a:ext cx="2891155" cy="43065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248400" y="692785"/>
            <a:ext cx="2772410" cy="420560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0800000" flipH="1" flipV="1">
            <a:off x="2696210" y="2153603"/>
            <a:ext cx="4078605" cy="895985"/>
          </a:xfrm>
          <a:prstGeom prst="roundRect">
            <a:avLst>
              <a:gd name="adj" fmla="val 6518"/>
            </a:avLst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6680" y="2323148"/>
            <a:ext cx="2798445" cy="4375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注册</a:t>
            </a:r>
          </a:p>
        </p:txBody>
      </p:sp>
      <p:grpSp>
        <p:nvGrpSpPr>
          <p:cNvPr id="4" name="组合 6"/>
          <p:cNvGrpSpPr/>
          <p:nvPr/>
        </p:nvGrpSpPr>
        <p:grpSpPr>
          <a:xfrm>
            <a:off x="2576830" y="2142808"/>
            <a:ext cx="1339850" cy="874395"/>
            <a:chOff x="6487939" y="2768636"/>
            <a:chExt cx="1574714" cy="1165885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5" name="圆角矩形 4"/>
            <p:cNvSpPr/>
            <p:nvPr/>
          </p:nvSpPr>
          <p:spPr>
            <a:xfrm>
              <a:off x="6647280" y="2826525"/>
              <a:ext cx="1415373" cy="1107996"/>
            </a:xfrm>
            <a:prstGeom prst="roundRect">
              <a:avLst>
                <a:gd name="adj" fmla="val 50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487939" y="2768636"/>
              <a:ext cx="246308" cy="1147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endParaRPr lang="zh-CN" altLang="en-US" sz="5000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877185" y="2343468"/>
            <a:ext cx="6845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8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562459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注册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200400" y="667385"/>
            <a:ext cx="2792095" cy="42100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0800000" flipH="1" flipV="1">
            <a:off x="2696210" y="2153603"/>
            <a:ext cx="4078605" cy="895985"/>
          </a:xfrm>
          <a:prstGeom prst="roundRect">
            <a:avLst>
              <a:gd name="adj" fmla="val 6518"/>
            </a:avLst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6680" y="2323148"/>
            <a:ext cx="2798445" cy="4375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首页</a:t>
            </a:r>
          </a:p>
        </p:txBody>
      </p:sp>
      <p:grpSp>
        <p:nvGrpSpPr>
          <p:cNvPr id="4" name="组合 6"/>
          <p:cNvGrpSpPr/>
          <p:nvPr/>
        </p:nvGrpSpPr>
        <p:grpSpPr>
          <a:xfrm>
            <a:off x="2576830" y="2142808"/>
            <a:ext cx="1339850" cy="874395"/>
            <a:chOff x="6487939" y="2768636"/>
            <a:chExt cx="1574714" cy="1165885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5" name="圆角矩形 4"/>
            <p:cNvSpPr/>
            <p:nvPr/>
          </p:nvSpPr>
          <p:spPr>
            <a:xfrm>
              <a:off x="6647280" y="2826525"/>
              <a:ext cx="1415373" cy="1107996"/>
            </a:xfrm>
            <a:prstGeom prst="roundRect">
              <a:avLst>
                <a:gd name="adj" fmla="val 50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487939" y="2768636"/>
              <a:ext cx="246308" cy="1147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endParaRPr lang="zh-CN" altLang="en-US" sz="5000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877185" y="2340293"/>
            <a:ext cx="6845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562459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0800000" flipH="1" flipV="1">
            <a:off x="2696210" y="2153603"/>
            <a:ext cx="4078605" cy="895985"/>
          </a:xfrm>
          <a:prstGeom prst="roundRect">
            <a:avLst>
              <a:gd name="adj" fmla="val 6518"/>
            </a:avLst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6680" y="2323148"/>
            <a:ext cx="2798445" cy="4375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登录</a:t>
            </a:r>
          </a:p>
        </p:txBody>
      </p:sp>
      <p:grpSp>
        <p:nvGrpSpPr>
          <p:cNvPr id="4" name="组合 6"/>
          <p:cNvGrpSpPr/>
          <p:nvPr/>
        </p:nvGrpSpPr>
        <p:grpSpPr>
          <a:xfrm>
            <a:off x="2576830" y="2142808"/>
            <a:ext cx="1339850" cy="874395"/>
            <a:chOff x="6487939" y="2768636"/>
            <a:chExt cx="1574714" cy="1165885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5" name="圆角矩形 4"/>
            <p:cNvSpPr/>
            <p:nvPr/>
          </p:nvSpPr>
          <p:spPr>
            <a:xfrm>
              <a:off x="6647280" y="2826525"/>
              <a:ext cx="1415373" cy="1107996"/>
            </a:xfrm>
            <a:prstGeom prst="roundRect">
              <a:avLst>
                <a:gd name="adj" fmla="val 50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487939" y="2768636"/>
              <a:ext cx="246308" cy="1147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endParaRPr lang="zh-CN" altLang="en-US" sz="5000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877185" y="2343468"/>
            <a:ext cx="6845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8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562459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819400" y="743585"/>
            <a:ext cx="2011045" cy="4214495"/>
          </a:xfrm>
          <a:prstGeom prst="rect">
            <a:avLst/>
          </a:prstGeom>
        </p:spPr>
      </p:pic>
      <p:sp>
        <p:nvSpPr>
          <p:cNvPr id="4" name="TextBox 8"/>
          <p:cNvSpPr txBox="1"/>
          <p:nvPr userDrawn="1">
            <p:custDataLst>
              <p:tags r:id="rId3"/>
            </p:custDataLst>
          </p:nvPr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登录</a:t>
            </a:r>
          </a:p>
        </p:txBody>
      </p:sp>
    </p:spTree>
    <p:custDataLst>
      <p:tags r:id="rId1"/>
    </p:custDataLst>
  </p:cSld>
  <p:clrMapOvr>
    <a:masterClrMapping/>
  </p:clrMapOvr>
  <p:transition spd="slow">
    <p:rand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048000" y="1810385"/>
            <a:ext cx="3286760" cy="8604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sz="5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r>
              <a:rPr lang="en-US" altLang="zh-CN" sz="5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sz="5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r>
              <a:rPr lang="en-US" altLang="zh-CN" sz="5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sz="5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观</a:t>
            </a:r>
            <a:r>
              <a:rPr lang="en-US" altLang="zh-CN" sz="5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sz="5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首页</a:t>
            </a:r>
          </a:p>
        </p:txBody>
      </p:sp>
      <p:pic>
        <p:nvPicPr>
          <p:cNvPr id="7" name="图片 7" descr="首页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58420"/>
            <a:ext cx="2259965" cy="48564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1950" y="965200"/>
            <a:ext cx="304800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首页是</a:t>
            </a:r>
            <a:r>
              <a:rPr lang="en-US" altLang="zh-CN"/>
              <a:t>app</a:t>
            </a:r>
            <a:r>
              <a:rPr lang="zh-CN" altLang="en-US"/>
              <a:t>启动后，显示的主页面，用来显示</a:t>
            </a:r>
          </a:p>
          <a:p>
            <a:r>
              <a:rPr lang="zh-CN" altLang="en-US"/>
              <a:t>轮播广告、</a:t>
            </a:r>
          </a:p>
          <a:p>
            <a:r>
              <a:rPr lang="zh-CN" altLang="en-US"/>
              <a:t>商品分类、</a:t>
            </a:r>
          </a:p>
          <a:p>
            <a:r>
              <a:rPr lang="zh-CN" altLang="en-US"/>
              <a:t>促销商品</a:t>
            </a:r>
          </a:p>
          <a:p>
            <a:r>
              <a:rPr lang="zh-CN" altLang="en-US"/>
              <a:t>等信息</a:t>
            </a:r>
          </a:p>
        </p:txBody>
      </p:sp>
    </p:spTree>
    <p:custDataLst>
      <p:tags r:id="rId1"/>
    </p:custDataLst>
  </p:cSld>
  <p:clrMapOvr>
    <a:masterClrMapping/>
  </p:clrMapOvr>
  <p:transition spd="slow"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首页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734820"/>
            <a:ext cx="3848100" cy="4476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90600" y="972820"/>
            <a:ext cx="6911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、搜索框</a:t>
            </a:r>
            <a:r>
              <a:rPr lang="en-US" altLang="zh-CN"/>
              <a:t>: </a:t>
            </a:r>
            <a:r>
              <a:rPr lang="zh-CN" altLang="en-US"/>
              <a:t>包含一个搜索的</a:t>
            </a:r>
            <a:r>
              <a:rPr lang="zh-CN" altLang="en-US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输入框</a:t>
            </a:r>
            <a:r>
              <a:rPr lang="zh-CN" altLang="en-US"/>
              <a:t>和</a:t>
            </a:r>
            <a:r>
              <a:rPr lang="zh-CN" altLang="en-US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搜索按钮</a:t>
            </a:r>
          </a:p>
        </p:txBody>
      </p:sp>
    </p:spTree>
    <p:custDataLst>
      <p:tags r:id="rId1"/>
    </p:custDataLst>
  </p:cSld>
  <p:clrMapOvr>
    <a:masterClrMapping/>
  </p:clrMapOvr>
  <p:transition spd="slow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首页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90600" y="972820"/>
            <a:ext cx="6911340" cy="1364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2</a:t>
            </a:r>
            <a:r>
              <a:rPr lang="zh-CN" altLang="en-US"/>
              <a:t>、轮播图：</a:t>
            </a:r>
            <a:r>
              <a:rPr lang="zh-CN"/>
              <a:t>循环的播放促销广告</a:t>
            </a:r>
          </a:p>
          <a:p>
            <a:r>
              <a:rPr lang="en-US" altLang="zh-CN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</a:t>
            </a:r>
          </a:p>
          <a:p>
            <a:pPr marL="285750" indent="-2857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轮播图需要有小圆点来显示当前播放的是第几张广告。</a:t>
            </a:r>
          </a:p>
          <a:p>
            <a:pPr marL="285750" indent="-2857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要支持自动播放及循环播放。</a:t>
            </a:r>
          </a:p>
        </p:txBody>
      </p:sp>
      <p:pic>
        <p:nvPicPr>
          <p:cNvPr id="3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035" y="2801937"/>
            <a:ext cx="3924300" cy="16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轮播图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53000" y="2871470"/>
            <a:ext cx="3848100" cy="15621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首页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90600" y="972820"/>
            <a:ext cx="6911340" cy="164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3</a:t>
            </a:r>
            <a:r>
              <a:rPr lang="zh-CN" altLang="en-US"/>
              <a:t>、商品分类：</a:t>
            </a:r>
          </a:p>
          <a:p>
            <a:r>
              <a:rPr lang="en-US" altLang="zh-CN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</a:t>
            </a:r>
          </a:p>
          <a:p>
            <a:pPr marL="285750" indent="-2857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分类显示商品分类的图片和分类名称。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  <a:p>
            <a:pPr marL="285750" indent="-2857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行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个，共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行。</a:t>
            </a:r>
          </a:p>
          <a:p>
            <a:pPr marL="285750" indent="-2857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点击某个分类可以进入到对应的分类页面</a:t>
            </a:r>
          </a:p>
        </p:txBody>
      </p:sp>
      <p:pic>
        <p:nvPicPr>
          <p:cNvPr id="5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518" y="2801937"/>
            <a:ext cx="3914775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首页商品分类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24400" y="2744470"/>
            <a:ext cx="3867150" cy="19431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首页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90600" y="972820"/>
            <a:ext cx="6911340" cy="1918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4</a:t>
            </a:r>
            <a:r>
              <a:rPr lang="zh-CN" altLang="en-US"/>
              <a:t>、更多分类：</a:t>
            </a:r>
            <a:r>
              <a:rPr lang="en-US" altLang="zh-CN"/>
              <a:t> </a:t>
            </a:r>
            <a:r>
              <a:rPr lang="zh-CN" altLang="en-US"/>
              <a:t>显示除了</a:t>
            </a:r>
            <a:r>
              <a:rPr lang="en-US" altLang="zh-CN"/>
              <a:t> </a:t>
            </a:r>
            <a:r>
              <a:rPr lang="zh-CN" altLang="en-US"/>
              <a:t>上面</a:t>
            </a:r>
            <a:r>
              <a:rPr lang="en-US" altLang="zh-CN"/>
              <a:t>10</a:t>
            </a:r>
            <a:r>
              <a:rPr lang="zh-CN" altLang="en-US"/>
              <a:t>个分类外的其他全部分类，</a:t>
            </a:r>
          </a:p>
          <a:p>
            <a:r>
              <a:rPr lang="zh-CN" altLang="en-US"/>
              <a:t>在同一行显示</a:t>
            </a:r>
          </a:p>
          <a:p>
            <a:r>
              <a:rPr lang="en-US" altLang="zh-CN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</a:t>
            </a:r>
          </a:p>
          <a:p>
            <a:pPr marL="285750" indent="-2857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altLang="en-US">
                <a:sym typeface="+mn-ea"/>
              </a:rPr>
              <a:t>显示除了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上面</a:t>
            </a:r>
            <a:r>
              <a:rPr lang="en-US" altLang="zh-CN">
                <a:sym typeface="+mn-ea"/>
              </a:rPr>
              <a:t>10</a:t>
            </a:r>
            <a:r>
              <a:rPr lang="zh-CN" altLang="en-US">
                <a:sym typeface="+mn-ea"/>
              </a:rPr>
              <a:t>个分类外的其他全部分类</a:t>
            </a:r>
          </a:p>
          <a:p>
            <a:pPr marL="285750" indent="-2857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altLang="en-US">
                <a:sym typeface="+mn-ea"/>
              </a:rPr>
              <a:t>在同一行显示，超出部分可以通过左移查看</a:t>
            </a:r>
            <a:endParaRPr lang="zh-CN" altLang="en-US"/>
          </a:p>
          <a:p>
            <a:pPr marL="285750" indent="-2857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点击某个分类可以进入到对应的分类页面</a:t>
            </a:r>
          </a:p>
        </p:txBody>
      </p:sp>
      <p:pic>
        <p:nvPicPr>
          <p:cNvPr id="3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35" y="3258820"/>
            <a:ext cx="3787140" cy="7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首页-其他分类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24400" y="3335020"/>
            <a:ext cx="3886200" cy="9715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 userDrawn="1"/>
        </p:nvSpPr>
        <p:spPr>
          <a:xfrm>
            <a:off x="5687554" y="-220"/>
            <a:ext cx="345638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/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首页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90600" y="972820"/>
            <a:ext cx="69113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5</a:t>
            </a:r>
            <a:r>
              <a:rPr lang="zh-CN" altLang="en-US"/>
              <a:t>、限时抢购、亿元补贴：</a:t>
            </a:r>
            <a:r>
              <a:rPr lang="en-US" altLang="zh-CN"/>
              <a:t> </a:t>
            </a:r>
          </a:p>
          <a:p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静态、根据效果图实现布局即可（</a:t>
            </a:r>
            <a:r>
              <a:rPr lang="zh-CN" altLang="en-US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不可以直接使用截图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）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894840"/>
            <a:ext cx="3571875" cy="289369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  <p:transition spd="slow">
    <p:random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DOCER_TEMPLATE_OPEN_ONCE_MARK" val="1"/>
  <p:tag name="COMMONDATA" val="eyJoZGlkIjoiODE4ZGRkZmUyYmI1YWQ4MmY5MDg0ZGEzOWU1YjcwYmQifQ=="/>
  <p:tag name="KSO_WPP_MARK_KEY" val="cde3e95b-6158-47ee-af43-446f7c38f72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085,&quot;width&quot;:16680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113"/>
  <p:tag name="KSO_WM_SPECIAL_SOURCE" val="bdnul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9840,&quot;width&quot;:4695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heme/theme1.xml><?xml version="1.0" encoding="utf-8"?>
<a:theme xmlns:a="http://schemas.openxmlformats.org/drawingml/2006/main" name="1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549</Words>
  <Application>Microsoft Office PowerPoint</Application>
  <PresentationFormat>自定义</PresentationFormat>
  <Paragraphs>178</Paragraphs>
  <Slides>32</Slides>
  <Notes>9</Notes>
  <HiddenSlides>0</HiddenSlides>
  <MMClips>8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方正小标宋_GBK</vt:lpstr>
      <vt:lpstr>思源黑体 HW Bold</vt:lpstr>
      <vt:lpstr>微软雅黑</vt:lpstr>
      <vt:lpstr>Arial</vt:lpstr>
      <vt:lpstr>Calibri</vt:lpstr>
      <vt:lpstr>Impact</vt:lpstr>
      <vt:lpstr>Wingdings</vt:lpstr>
      <vt:lpstr>1_默认设计模板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Violet Evergarden</cp:lastModifiedBy>
  <cp:revision>2744</cp:revision>
  <dcterms:created xsi:type="dcterms:W3CDTF">2014-11-20T08:27:00Z</dcterms:created>
  <dcterms:modified xsi:type="dcterms:W3CDTF">2023-05-06T09:33:07Z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r8>1</vt:r8>
  </property>
  <property fmtid="{D5CDD505-2E9C-101B-9397-08002B2CF9AE}" pid="3" name="KSOProductBuildVer">
    <vt:lpwstr>2052-11.1.0.14036</vt:lpwstr>
  </property>
  <property fmtid="{D5CDD505-2E9C-101B-9397-08002B2CF9AE}" pid="4" name="ICV">
    <vt:lpwstr>F31E8F08315C4D358EE86A1ABFEDD629</vt:lpwstr>
  </property>
</Properties>
</file>

<file path=docProps/thumbnail.jpeg>
</file>